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MX"/>
  <c:style val="29"/>
  <c:chart>
    <c:autoTitleDeleted val="1"/>
    <c:plotArea>
      <c:layout/>
      <c:barChart>
        <c:barDir val="col"/>
        <c:grouping val="clustered"/>
        <c:ser>
          <c:idx val="0"/>
          <c:order val="0"/>
          <c:tx>
            <c:strRef>
              <c:f>Sheet1!$B$1</c:f>
              <c:strCache>
                <c:ptCount val="1"/>
                <c:pt idx="0">
                  <c:v>Meta programada</c:v>
                </c:pt>
              </c:strCache>
            </c:strRef>
          </c:tx>
          <c:dLbls>
            <c:txPr>
              <a:bodyPr/>
              <a:lstStyle/>
              <a:p>
                <a:pPr>
                  <a:defRPr sz="1600"/>
                </a:pPr>
                <a:endParaRPr lang="es-MX"/>
              </a:p>
            </c:txPr>
            <c:showVal val="1"/>
          </c:dLbls>
          <c:cat>
            <c:strRef>
              <c:f>Sheet1!$A$2:$A$3</c:f>
              <c:strCache>
                <c:ptCount val="2"/>
                <c:pt idx="0">
                  <c:v>MIPYMES que acceden por primera vez</c:v>
                </c:pt>
                <c:pt idx="1">
                  <c:v>Total MIPYMES apoyadas por el SNG</c:v>
                </c:pt>
              </c:strCache>
            </c:strRef>
          </c:cat>
          <c:val>
            <c:numRef>
              <c:f>Sheet1!$B$2:$B$3</c:f>
              <c:numCache>
                <c:formatCode>#,##0</c:formatCode>
                <c:ptCount val="2"/>
                <c:pt idx="0">
                  <c:v>14973</c:v>
                </c:pt>
                <c:pt idx="1">
                  <c:v>45061</c:v>
                </c:pt>
              </c:numCache>
            </c:numRef>
          </c:val>
        </c:ser>
        <c:ser>
          <c:idx val="1"/>
          <c:order val="1"/>
          <c:tx>
            <c:strRef>
              <c:f>Sheet1!$C$1</c:f>
              <c:strCache>
                <c:ptCount val="1"/>
                <c:pt idx="0">
                  <c:v>Meta alcanzada</c:v>
                </c:pt>
              </c:strCache>
            </c:strRef>
          </c:tx>
          <c:dLbls>
            <c:txPr>
              <a:bodyPr/>
              <a:lstStyle/>
              <a:p>
                <a:pPr>
                  <a:defRPr sz="1600"/>
                </a:pPr>
                <a:endParaRPr lang="es-MX"/>
              </a:p>
            </c:txPr>
            <c:showVal val="1"/>
          </c:dLbls>
          <c:cat>
            <c:strRef>
              <c:f>Sheet1!$A$2:$A$3</c:f>
              <c:strCache>
                <c:ptCount val="2"/>
                <c:pt idx="0">
                  <c:v>MIPYMES que acceden por primera vez</c:v>
                </c:pt>
                <c:pt idx="1">
                  <c:v>Total MIPYMES apoyadas por el SNG</c:v>
                </c:pt>
              </c:strCache>
            </c:strRef>
          </c:cat>
          <c:val>
            <c:numRef>
              <c:f>Sheet1!$C$2:$C$3</c:f>
              <c:numCache>
                <c:formatCode>#,##0</c:formatCode>
                <c:ptCount val="2"/>
                <c:pt idx="0">
                  <c:v>51131</c:v>
                </c:pt>
                <c:pt idx="1">
                  <c:v>86898</c:v>
                </c:pt>
              </c:numCache>
            </c:numRef>
          </c:val>
        </c:ser>
        <c:dLbls>
          <c:showVal val="1"/>
        </c:dLbls>
        <c:overlap val="-25"/>
        <c:axId val="91576576"/>
        <c:axId val="91615232"/>
      </c:barChart>
      <c:catAx>
        <c:axId val="91576576"/>
        <c:scaling>
          <c:orientation val="minMax"/>
        </c:scaling>
        <c:axPos val="b"/>
        <c:majorTickMark val="none"/>
        <c:tickLblPos val="nextTo"/>
        <c:txPr>
          <a:bodyPr/>
          <a:lstStyle/>
          <a:p>
            <a:pPr>
              <a:defRPr sz="1400"/>
            </a:pPr>
            <a:endParaRPr lang="es-MX"/>
          </a:p>
        </c:txPr>
        <c:crossAx val="91615232"/>
        <c:crosses val="autoZero"/>
        <c:auto val="1"/>
        <c:lblAlgn val="ctr"/>
        <c:lblOffset val="100"/>
      </c:catAx>
      <c:valAx>
        <c:axId val="91615232"/>
        <c:scaling>
          <c:orientation val="minMax"/>
        </c:scaling>
        <c:delete val="1"/>
        <c:axPos val="l"/>
        <c:numFmt formatCode="#,##0" sourceLinked="1"/>
        <c:tickLblPos val="none"/>
        <c:crossAx val="91576576"/>
        <c:crosses val="autoZero"/>
        <c:crossBetween val="between"/>
      </c:valAx>
    </c:plotArea>
    <c:legend>
      <c:legendPos val="t"/>
      <c:layout/>
      <c:txPr>
        <a:bodyPr/>
        <a:lstStyle/>
        <a:p>
          <a:pPr>
            <a:defRPr sz="1400"/>
          </a:pPr>
          <a:endParaRPr lang="es-MX"/>
        </a:p>
      </c:txPr>
    </c:legend>
    <c:plotVisOnly val="1"/>
  </c:chart>
  <c:txPr>
    <a:bodyPr/>
    <a:lstStyle/>
    <a:p>
      <a:pPr>
        <a:defRPr sz="1800"/>
      </a:pPr>
      <a:endParaRPr lang="es-MX"/>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3F5E48-84AD-46BC-BAB1-D44CDCBDF119}" type="datetimeFigureOut">
              <a:rPr lang="es-MX" smtClean="0"/>
              <a:pPr/>
              <a:t>17/10/2016</a:t>
            </a:fld>
            <a:endParaRPr lang="es-MX"/>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D8E029-ABA9-4841-885F-B34D28C0AFAF}" type="slidenum">
              <a:rPr lang="es-MX" smtClean="0"/>
              <a:pPr/>
              <a:t>‹#›</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1</a:t>
            </a:fld>
            <a:endParaRPr lang="es-MX" smtClean="0">
              <a:solidFill>
                <a:prstClr val="black"/>
              </a:solidFill>
            </a:endParaRPr>
          </a:p>
        </p:txBody>
      </p:sp>
    </p:spTree>
    <p:extLst>
      <p:ext uri="{BB962C8B-B14F-4D97-AF65-F5344CB8AC3E}">
        <p14:creationId xmlns="" xmlns:p14="http://schemas.microsoft.com/office/powerpoint/2010/main" val="1723565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2</a:t>
            </a:fld>
            <a:endParaRPr lang="es-MX" smtClean="0">
              <a:solidFill>
                <a:prstClr val="black"/>
              </a:solidFill>
            </a:endParaRPr>
          </a:p>
        </p:txBody>
      </p:sp>
    </p:spTree>
    <p:extLst>
      <p:ext uri="{BB962C8B-B14F-4D97-AF65-F5344CB8AC3E}">
        <p14:creationId xmlns="" xmlns:p14="http://schemas.microsoft.com/office/powerpoint/2010/main" val="17235657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3" name="4 Imagen"/>
          <p:cNvPicPr>
            <a:picLocks noChangeAspect="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3175" y="15875"/>
            <a:ext cx="3097213" cy="1252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65780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C759752-6FD6-464B-9D70-27D96C964E78}"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354799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749D560-18A7-4EB9-B06B-E493271CCF4F}"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389948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51920" y="404664"/>
            <a:ext cx="5122912" cy="432048"/>
          </a:xfrm>
          <a:prstGeom prst="rect">
            <a:avLst/>
          </a:prstGeom>
        </p:spPr>
        <p:txBody>
          <a:bodyPr/>
          <a:lstStyle>
            <a:lvl1pPr algn="r">
              <a:defRPr sz="2400" baseline="0">
                <a:solidFill>
                  <a:schemeClr val="tx1"/>
                </a:solidFill>
              </a:defRPr>
            </a:lvl1pPr>
          </a:lstStyle>
          <a:p>
            <a:endParaRPr lang="es-MX"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10"/>
          </p:nvPr>
        </p:nvSpPr>
        <p:spPr>
          <a:xfrm>
            <a:off x="455613" y="6376988"/>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2B394ED-CF0E-4AF4-A3F6-C408F29812AF}"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56314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128606A-C666-429B-A045-C118A8656F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521885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AA6164-C093-4305-90E0-51B83489589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26737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7BE3EEE-2503-4911-9EE8-E75C90B39423}"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503101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CA9B1BC-97FD-4691-A53E-B24BCBE59ACB}"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984723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D2F1170-5A9D-4E2A-8CA9-D1DAAB42C1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725700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9BE64C9-7974-403F-B082-951A3EEE2E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658434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2E2DC90-2CFF-4BE5-AAE9-8A9D1B57F8AE}"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20399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10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1027" name="11 Imagen"/>
          <p:cNvPicPr>
            <a:picLocks noChangeAspect="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3175" y="15875"/>
            <a:ext cx="3097213" cy="1252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b="1" kern="1200">
          <a:solidFill>
            <a:srgbClr val="7F7F7F"/>
          </a:solidFill>
          <a:latin typeface="+mj-lt"/>
          <a:ea typeface="+mj-ea"/>
          <a:cs typeface="+mj-cs"/>
        </a:defRPr>
      </a:lvl1pPr>
      <a:lvl2pPr algn="ctr" rtl="0" eaLnBrk="0" fontAlgn="base" hangingPunct="0">
        <a:spcBef>
          <a:spcPct val="0"/>
        </a:spcBef>
        <a:spcAft>
          <a:spcPct val="0"/>
        </a:spcAft>
        <a:defRPr b="1">
          <a:solidFill>
            <a:srgbClr val="7F7F7F"/>
          </a:solidFill>
          <a:latin typeface="Calibri" pitchFamily="34" charset="0"/>
        </a:defRPr>
      </a:lvl2pPr>
      <a:lvl3pPr algn="ctr" rtl="0" eaLnBrk="0" fontAlgn="base" hangingPunct="0">
        <a:spcBef>
          <a:spcPct val="0"/>
        </a:spcBef>
        <a:spcAft>
          <a:spcPct val="0"/>
        </a:spcAft>
        <a:defRPr b="1">
          <a:solidFill>
            <a:srgbClr val="7F7F7F"/>
          </a:solidFill>
          <a:latin typeface="Calibri" pitchFamily="34" charset="0"/>
        </a:defRPr>
      </a:lvl3pPr>
      <a:lvl4pPr algn="ctr" rtl="0" eaLnBrk="0" fontAlgn="base" hangingPunct="0">
        <a:spcBef>
          <a:spcPct val="0"/>
        </a:spcBef>
        <a:spcAft>
          <a:spcPct val="0"/>
        </a:spcAft>
        <a:defRPr b="1">
          <a:solidFill>
            <a:srgbClr val="7F7F7F"/>
          </a:solidFill>
          <a:latin typeface="Calibri" pitchFamily="34" charset="0"/>
        </a:defRPr>
      </a:lvl4pPr>
      <a:lvl5pPr algn="ctr" rtl="0" eaLnBrk="0" fontAlgn="base" hangingPunct="0">
        <a:spcBef>
          <a:spcPct val="0"/>
        </a:spcBef>
        <a:spcAft>
          <a:spcPct val="0"/>
        </a:spcAft>
        <a:defRPr b="1">
          <a:solidFill>
            <a:srgbClr val="7F7F7F"/>
          </a:solidFill>
          <a:latin typeface="Calibri" pitchFamily="34" charset="0"/>
        </a:defRPr>
      </a:lvl5pPr>
      <a:lvl6pPr marL="457200" algn="ctr" rtl="0" fontAlgn="base">
        <a:spcBef>
          <a:spcPct val="0"/>
        </a:spcBef>
        <a:spcAft>
          <a:spcPct val="0"/>
        </a:spcAft>
        <a:defRPr b="1">
          <a:solidFill>
            <a:srgbClr val="7F7F7F"/>
          </a:solidFill>
          <a:latin typeface="Calibri" pitchFamily="34" charset="0"/>
        </a:defRPr>
      </a:lvl6pPr>
      <a:lvl7pPr marL="914400" algn="ctr" rtl="0" fontAlgn="base">
        <a:spcBef>
          <a:spcPct val="0"/>
        </a:spcBef>
        <a:spcAft>
          <a:spcPct val="0"/>
        </a:spcAft>
        <a:defRPr b="1">
          <a:solidFill>
            <a:srgbClr val="7F7F7F"/>
          </a:solidFill>
          <a:latin typeface="Calibri" pitchFamily="34" charset="0"/>
        </a:defRPr>
      </a:lvl7pPr>
      <a:lvl8pPr marL="1371600" algn="ctr" rtl="0" fontAlgn="base">
        <a:spcBef>
          <a:spcPct val="0"/>
        </a:spcBef>
        <a:spcAft>
          <a:spcPct val="0"/>
        </a:spcAft>
        <a:defRPr b="1">
          <a:solidFill>
            <a:srgbClr val="7F7F7F"/>
          </a:solidFill>
          <a:latin typeface="Calibri" pitchFamily="34" charset="0"/>
        </a:defRPr>
      </a:lvl8pPr>
      <a:lvl9pPr marL="1828800" algn="ctr" rtl="0" fontAlgn="base">
        <a:spcBef>
          <a:spcPct val="0"/>
        </a:spcBef>
        <a:spcAft>
          <a:spcPct val="0"/>
        </a:spcAft>
        <a:defRPr b="1">
          <a:solidFill>
            <a:srgbClr val="7F7F7F"/>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804248" y="254063"/>
            <a:ext cx="2232248" cy="798673"/>
          </a:xfrm>
          <a:prstGeom prst="rect">
            <a:avLst/>
          </a:prstGeom>
          <a:noFill/>
          <a:ln>
            <a:noFill/>
          </a:ln>
        </p:spPr>
      </p:pic>
      <p:sp>
        <p:nvSpPr>
          <p:cNvPr id="13" name="TextBox 12"/>
          <p:cNvSpPr txBox="1"/>
          <p:nvPr/>
        </p:nvSpPr>
        <p:spPr>
          <a:xfrm>
            <a:off x="179512" y="1412776"/>
            <a:ext cx="3168352" cy="369332"/>
          </a:xfrm>
          <a:prstGeom prst="rect">
            <a:avLst/>
          </a:prstGeom>
          <a:noFill/>
        </p:spPr>
        <p:txBody>
          <a:bodyPr wrap="square" rtlCol="0">
            <a:spAutoFit/>
          </a:bodyPr>
          <a:lstStyle/>
          <a:p>
            <a:r>
              <a:rPr lang="es-MX" b="1" dirty="0">
                <a:solidFill>
                  <a:prstClr val="black"/>
                </a:solidFill>
              </a:rPr>
              <a:t>Indicador</a:t>
            </a:r>
          </a:p>
        </p:txBody>
      </p:sp>
      <p:sp>
        <p:nvSpPr>
          <p:cNvPr id="6" name="6 Rectángulo"/>
          <p:cNvSpPr/>
          <p:nvPr/>
        </p:nvSpPr>
        <p:spPr>
          <a:xfrm>
            <a:off x="1547664" y="1412776"/>
            <a:ext cx="6912768" cy="923330"/>
          </a:xfrm>
          <a:prstGeom prst="rect">
            <a:avLst/>
          </a:prstGeom>
          <a:solidFill>
            <a:schemeClr val="tx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defRPr/>
            </a:pPr>
            <a:r>
              <a:rPr lang="es-MX" b="1" dirty="0">
                <a:solidFill>
                  <a:prstClr val="white"/>
                </a:solidFill>
                <a:cs typeface="Arial" charset="0"/>
              </a:rPr>
              <a:t>Porcentaje de MIPYMES apoyadas que acceden por primera vez al crédito respecto al total de empresas apoyadas por el Sistema Nacional de Garantías</a:t>
            </a:r>
            <a:endParaRPr lang="es-ES" b="1" dirty="0">
              <a:solidFill>
                <a:prstClr val="white"/>
              </a:solidFill>
              <a:cs typeface="Arial" charset="0"/>
            </a:endParaRPr>
          </a:p>
        </p:txBody>
      </p:sp>
      <p:sp>
        <p:nvSpPr>
          <p:cNvPr id="8" name="TextBox 7"/>
          <p:cNvSpPr txBox="1"/>
          <p:nvPr/>
        </p:nvSpPr>
        <p:spPr>
          <a:xfrm>
            <a:off x="1691680" y="2852936"/>
            <a:ext cx="6768752" cy="1815882"/>
          </a:xfrm>
          <a:prstGeom prst="rect">
            <a:avLst/>
          </a:prstGeom>
          <a:noFill/>
        </p:spPr>
        <p:txBody>
          <a:bodyPr wrap="square" rtlCol="0">
            <a:spAutoFit/>
          </a:bodyPr>
          <a:lstStyle/>
          <a:p>
            <a:pPr algn="just"/>
            <a:r>
              <a:rPr lang="es-MX" sz="1600" dirty="0">
                <a:solidFill>
                  <a:prstClr val="black"/>
                </a:solidFill>
              </a:rPr>
              <a:t>Mide el número de MIPYMES que acceden por primera vez a un crédito respaldado por el Sistema Nacional de Garantías.</a:t>
            </a:r>
          </a:p>
          <a:p>
            <a:pPr algn="just"/>
            <a:r>
              <a:rPr lang="es-MX" sz="1600" dirty="0">
                <a:solidFill>
                  <a:prstClr val="black"/>
                </a:solidFill>
              </a:rPr>
              <a:t>El Sistema Nacional de Garantías (SNG) propicia la inclusión financiera de las MIPYMES que actualmente no cuentan con acceso al crédito, así como para mejorar las condiciones crediticias que enfrentan en términos de menores tasas de interés y mayores plazos de vencimiento. </a:t>
            </a:r>
          </a:p>
          <a:p>
            <a:pPr algn="just"/>
            <a:r>
              <a:rPr lang="es-MX" sz="1600" dirty="0">
                <a:solidFill>
                  <a:prstClr val="black"/>
                </a:solidFill>
              </a:rPr>
              <a:t>El SNG es operado de manera conjunta entre el INADEM y Nacional Financiera.</a:t>
            </a:r>
          </a:p>
        </p:txBody>
      </p:sp>
      <p:sp>
        <p:nvSpPr>
          <p:cNvPr id="10" name="Down Arrow 9"/>
          <p:cNvSpPr/>
          <p:nvPr/>
        </p:nvSpPr>
        <p:spPr>
          <a:xfrm>
            <a:off x="4716016" y="2420888"/>
            <a:ext cx="648072" cy="360040"/>
          </a:xfrm>
          <a:prstGeom prst="downArrow">
            <a:avLst/>
          </a:prstGeom>
          <a:solidFill>
            <a:schemeClr val="bg1">
              <a:lumMod val="75000"/>
            </a:schemeClr>
          </a:solidFill>
          <a:ln>
            <a:solidFill>
              <a:schemeClr val="bg1">
                <a:lumMod val="8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s-MX">
              <a:solidFill>
                <a:prstClr val="black"/>
              </a:solidFill>
            </a:endParaRPr>
          </a:p>
        </p:txBody>
      </p:sp>
      <p:sp>
        <p:nvSpPr>
          <p:cNvPr id="11" name="TextBox 10"/>
          <p:cNvSpPr txBox="1"/>
          <p:nvPr/>
        </p:nvSpPr>
        <p:spPr>
          <a:xfrm>
            <a:off x="179512" y="1763524"/>
            <a:ext cx="1584176" cy="646331"/>
          </a:xfrm>
          <a:prstGeom prst="rect">
            <a:avLst/>
          </a:prstGeom>
          <a:noFill/>
        </p:spPr>
        <p:txBody>
          <a:bodyPr wrap="square" rtlCol="0">
            <a:spAutoFit/>
          </a:bodyPr>
          <a:lstStyle/>
          <a:p>
            <a:r>
              <a:rPr lang="es-MX" b="1" dirty="0">
                <a:solidFill>
                  <a:prstClr val="black"/>
                </a:solidFill>
              </a:rPr>
              <a:t>Nivel: Componente</a:t>
            </a:r>
          </a:p>
        </p:txBody>
      </p:sp>
      <p:pic>
        <p:nvPicPr>
          <p:cNvPr id="14" name="Picture 13" descr="niño preguntando.jpg"/>
          <p:cNvPicPr>
            <a:picLocks noChangeAspect="1"/>
          </p:cNvPicPr>
          <p:nvPr/>
        </p:nvPicPr>
        <p:blipFill>
          <a:blip r:embed="rId4" cstate="print"/>
          <a:stretch>
            <a:fillRect/>
          </a:stretch>
        </p:blipFill>
        <p:spPr>
          <a:xfrm>
            <a:off x="179512" y="2717477"/>
            <a:ext cx="1359595" cy="1359595"/>
          </a:xfrm>
          <a:prstGeom prst="rect">
            <a:avLst/>
          </a:prstGeom>
        </p:spPr>
      </p:pic>
      <p:graphicFrame>
        <p:nvGraphicFramePr>
          <p:cNvPr id="9" name="Table 8"/>
          <p:cNvGraphicFramePr>
            <a:graphicFrameLocks noGrp="1"/>
          </p:cNvGraphicFramePr>
          <p:nvPr/>
        </p:nvGraphicFramePr>
        <p:xfrm>
          <a:off x="1835697" y="5193496"/>
          <a:ext cx="6192687" cy="1259840"/>
        </p:xfrm>
        <a:graphic>
          <a:graphicData uri="http://schemas.openxmlformats.org/drawingml/2006/table">
            <a:tbl>
              <a:tblPr firstRow="1" bandRow="1">
                <a:tableStyleId>{5C22544A-7EE6-4342-B048-85BDC9FD1C3A}</a:tableStyleId>
              </a:tblPr>
              <a:tblGrid>
                <a:gridCol w="3096344"/>
                <a:gridCol w="3096343"/>
              </a:tblGrid>
              <a:tr h="370840">
                <a:tc>
                  <a:txBody>
                    <a:bodyPr/>
                    <a:lstStyle/>
                    <a:p>
                      <a:r>
                        <a:rPr lang="es-MX" sz="1400" dirty="0" smtClean="0"/>
                        <a:t>Variable 1</a:t>
                      </a:r>
                      <a:endParaRPr lang="es-MX" sz="1400" dirty="0"/>
                    </a:p>
                  </a:txBody>
                  <a:tcPr/>
                </a:tc>
                <a:tc>
                  <a:txBody>
                    <a:bodyPr/>
                    <a:lstStyle/>
                    <a:p>
                      <a:r>
                        <a:rPr lang="es-MX" sz="1400" dirty="0" smtClean="0"/>
                        <a:t>Variable 2</a:t>
                      </a:r>
                      <a:endParaRPr lang="es-MX" sz="1400" dirty="0"/>
                    </a:p>
                  </a:txBody>
                  <a:tcPr/>
                </a:tc>
              </a:tr>
              <a:tr h="370840">
                <a:tc>
                  <a:txBody>
                    <a:bodyPr/>
                    <a:lstStyle/>
                    <a:p>
                      <a:r>
                        <a:rPr lang="es-MX" sz="1400" dirty="0" smtClean="0"/>
                        <a:t>Porcentaje de MIPYMES apoyadas que acceden por primera vez al crédito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smtClean="0"/>
                        <a:t>Total de empresas apoyadas por el Sistema Nacional de Garantías</a:t>
                      </a:r>
                    </a:p>
                  </a:txBody>
                  <a:tcPr/>
                </a:tc>
              </a:tr>
              <a:tr h="370840">
                <a:tc gridSpan="2">
                  <a:txBody>
                    <a:bodyPr/>
                    <a:lstStyle/>
                    <a:p>
                      <a:r>
                        <a:rPr lang="es-MX" sz="1400" kern="1200" dirty="0" smtClean="0">
                          <a:solidFill>
                            <a:schemeClr val="dk1"/>
                          </a:solidFill>
                          <a:latin typeface="+mn-lt"/>
                          <a:ea typeface="+mn-ea"/>
                          <a:cs typeface="+mn-cs"/>
                        </a:rPr>
                        <a:t>Frecuencia: Semestral</a:t>
                      </a:r>
                    </a:p>
                  </a:txBody>
                  <a:tcPr/>
                </a:tc>
                <a:tc hMerge="1">
                  <a:txBody>
                    <a:bodyPr/>
                    <a:lstStyle/>
                    <a:p>
                      <a:endParaRPr lang="es-MX" dirty="0"/>
                    </a:p>
                  </a:txBody>
                  <a:tcPr/>
                </a:tc>
              </a:tr>
            </a:tbl>
          </a:graphicData>
        </a:graphic>
      </p:graphicFrame>
      <p:sp>
        <p:nvSpPr>
          <p:cNvPr id="15" name="TextBox 14"/>
          <p:cNvSpPr txBox="1"/>
          <p:nvPr/>
        </p:nvSpPr>
        <p:spPr>
          <a:xfrm>
            <a:off x="1691680" y="4787860"/>
            <a:ext cx="3024336" cy="369332"/>
          </a:xfrm>
          <a:prstGeom prst="rect">
            <a:avLst/>
          </a:prstGeom>
          <a:noFill/>
        </p:spPr>
        <p:txBody>
          <a:bodyPr wrap="square" rtlCol="0">
            <a:spAutoFit/>
          </a:bodyPr>
          <a:lstStyle/>
          <a:p>
            <a:r>
              <a:rPr lang="es-MX" dirty="0">
                <a:solidFill>
                  <a:prstClr val="black"/>
                </a:solidFill>
              </a:rPr>
              <a:t>Variables para su medición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804248" y="254063"/>
            <a:ext cx="2232248" cy="798673"/>
          </a:xfrm>
          <a:prstGeom prst="rect">
            <a:avLst/>
          </a:prstGeom>
          <a:noFill/>
          <a:ln>
            <a:noFill/>
          </a:ln>
        </p:spPr>
      </p:pic>
      <p:sp>
        <p:nvSpPr>
          <p:cNvPr id="16" name="16 Rectángulo"/>
          <p:cNvSpPr/>
          <p:nvPr/>
        </p:nvSpPr>
        <p:spPr>
          <a:xfrm>
            <a:off x="683568" y="1268760"/>
            <a:ext cx="7488832" cy="369332"/>
          </a:xfrm>
          <a:prstGeom prst="rect">
            <a:avLst/>
          </a:prstGeom>
          <a:ln/>
        </p:spPr>
        <p:style>
          <a:lnRef idx="0">
            <a:schemeClr val="accent3"/>
          </a:lnRef>
          <a:fillRef idx="3">
            <a:schemeClr val="accent3"/>
          </a:fillRef>
          <a:effectRef idx="3">
            <a:schemeClr val="accent3"/>
          </a:effectRef>
          <a:fontRef idx="minor">
            <a:schemeClr val="lt1"/>
          </a:fontRef>
        </p:style>
        <p:txBody>
          <a:bodyPr wrap="square">
            <a:spAutoFit/>
          </a:bodyPr>
          <a:lstStyle/>
          <a:p>
            <a:pPr algn="ctr">
              <a:defRPr/>
            </a:pPr>
            <a:r>
              <a:rPr lang="es-MX" b="1" dirty="0">
                <a:solidFill>
                  <a:prstClr val="white"/>
                </a:solidFill>
              </a:rPr>
              <a:t>Meta 2015 y avance alcanzado</a:t>
            </a:r>
            <a:endParaRPr lang="es-ES" b="1" dirty="0">
              <a:solidFill>
                <a:prstClr val="white"/>
              </a:solidFill>
            </a:endParaRPr>
          </a:p>
        </p:txBody>
      </p:sp>
      <p:graphicFrame>
        <p:nvGraphicFramePr>
          <p:cNvPr id="17" name="Table 16"/>
          <p:cNvGraphicFramePr>
            <a:graphicFrameLocks noGrp="1"/>
          </p:cNvGraphicFramePr>
          <p:nvPr/>
        </p:nvGraphicFramePr>
        <p:xfrm>
          <a:off x="683568" y="1681232"/>
          <a:ext cx="7992887" cy="1950720"/>
        </p:xfrm>
        <a:graphic>
          <a:graphicData uri="http://schemas.openxmlformats.org/drawingml/2006/table">
            <a:tbl>
              <a:tblPr firstRow="1" bandRow="1">
                <a:tableStyleId>{8799B23B-EC83-4686-B30A-512413B5E67A}</a:tableStyleId>
              </a:tblPr>
              <a:tblGrid>
                <a:gridCol w="1368152"/>
                <a:gridCol w="1800200"/>
                <a:gridCol w="4824535"/>
              </a:tblGrid>
              <a:tr h="370840">
                <a:tc>
                  <a:txBody>
                    <a:bodyPr/>
                    <a:lstStyle/>
                    <a:p>
                      <a:pPr algn="ctr"/>
                      <a:r>
                        <a:rPr lang="es-MX" sz="1600" dirty="0" smtClean="0"/>
                        <a:t>Meta anual</a:t>
                      </a:r>
                      <a:endParaRPr lang="es-MX" sz="1600" dirty="0"/>
                    </a:p>
                  </a:txBody>
                  <a:tcPr/>
                </a:tc>
                <a:tc>
                  <a:txBody>
                    <a:bodyPr/>
                    <a:lstStyle/>
                    <a:p>
                      <a:pPr algn="ctr"/>
                      <a:r>
                        <a:rPr lang="es-MX" sz="1600" dirty="0" smtClean="0"/>
                        <a:t>Avance</a:t>
                      </a:r>
                      <a:r>
                        <a:rPr lang="es-MX" sz="1600" baseline="0" dirty="0" smtClean="0"/>
                        <a:t> diciembre 2015</a:t>
                      </a:r>
                      <a:endParaRPr lang="es-MX" sz="1600" dirty="0"/>
                    </a:p>
                  </a:txBody>
                  <a:tcPr/>
                </a:tc>
                <a:tc>
                  <a:txBody>
                    <a:bodyPr/>
                    <a:lstStyle/>
                    <a:p>
                      <a:pPr algn="ctr"/>
                      <a:r>
                        <a:rPr lang="es-MX" sz="1600" dirty="0" smtClean="0"/>
                        <a:t>Observaciones </a:t>
                      </a:r>
                      <a:endParaRPr lang="es-MX" sz="1600" dirty="0"/>
                    </a:p>
                  </a:txBody>
                  <a:tcPr/>
                </a:tc>
              </a:tr>
              <a:tr h="370840">
                <a:tc>
                  <a:txBody>
                    <a:bodyPr/>
                    <a:lstStyle/>
                    <a:p>
                      <a:pPr algn="ctr"/>
                      <a:r>
                        <a:rPr lang="es-MX" sz="1400" dirty="0" smtClean="0"/>
                        <a:t>18.9%</a:t>
                      </a:r>
                      <a:endParaRPr lang="es-MX" sz="1400" dirty="0"/>
                    </a:p>
                  </a:txBody>
                  <a:tcPr/>
                </a:tc>
                <a:tc>
                  <a:txBody>
                    <a:bodyPr/>
                    <a:lstStyle/>
                    <a:p>
                      <a:pPr algn="ctr"/>
                      <a:r>
                        <a:rPr lang="es-MX" sz="1400" dirty="0" smtClean="0"/>
                        <a:t>59%</a:t>
                      </a:r>
                      <a:endParaRPr lang="es-MX" sz="1400" dirty="0"/>
                    </a:p>
                  </a:txBody>
                  <a:tcPr/>
                </a:tc>
                <a:tc>
                  <a:txBody>
                    <a:bodyPr/>
                    <a:lstStyle/>
                    <a:p>
                      <a:pPr algn="ctr"/>
                      <a:r>
                        <a:rPr lang="es-MX" sz="1200" dirty="0" smtClean="0"/>
                        <a:t>Al mes de diciembre el Sistema Nacional de Garantías propició el acceso al crédito por primera vez a 51,131 MIPYMES, de un total de 86,898 MIPYMES que accedieron a crédito, lo que representa un porcentaje de acceso del 59%, que excede la meta establecida. Se registro un mayor dinamismo por parte de los intermediarios bancarios para atender a empresas de sectores específicos derivado de la instrumentación de crédito garantizado por parte del Sistema Nacional de Garantías.</a:t>
                      </a:r>
                      <a:endParaRPr lang="es-MX" sz="1200" dirty="0"/>
                    </a:p>
                  </a:txBody>
                  <a:tcPr/>
                </a:tc>
              </a:tr>
            </a:tbl>
          </a:graphicData>
        </a:graphic>
      </p:graphicFrame>
      <p:graphicFrame>
        <p:nvGraphicFramePr>
          <p:cNvPr id="19" name="Chart 18"/>
          <p:cNvGraphicFramePr/>
          <p:nvPr/>
        </p:nvGraphicFramePr>
        <p:xfrm>
          <a:off x="1259632" y="3789040"/>
          <a:ext cx="6096000" cy="2232248"/>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323528" y="6106070"/>
            <a:ext cx="8568952" cy="923330"/>
          </a:xfrm>
          <a:prstGeom prst="rect">
            <a:avLst/>
          </a:prstGeom>
          <a:noFill/>
        </p:spPr>
        <p:txBody>
          <a:bodyPr wrap="square" rtlCol="0">
            <a:spAutoFit/>
          </a:bodyPr>
          <a:lstStyle/>
          <a:p>
            <a:r>
              <a:rPr lang="es-MX" b="1" dirty="0">
                <a:solidFill>
                  <a:prstClr val="black"/>
                </a:solidFill>
              </a:rPr>
              <a:t>Medios de </a:t>
            </a:r>
            <a:r>
              <a:rPr lang="es-MX" b="1" dirty="0" smtClean="0">
                <a:solidFill>
                  <a:prstClr val="black"/>
                </a:solidFill>
              </a:rPr>
              <a:t>verificación</a:t>
            </a:r>
            <a:endParaRPr lang="es-MX" b="1" dirty="0">
              <a:solidFill>
                <a:prstClr val="black"/>
              </a:solidFill>
            </a:endParaRPr>
          </a:p>
          <a:p>
            <a:pPr>
              <a:buFont typeface="Arial" pitchFamily="34" charset="0"/>
              <a:buChar char="•"/>
            </a:pPr>
            <a:r>
              <a:rPr lang="es-MX" b="1" dirty="0">
                <a:solidFill>
                  <a:prstClr val="black"/>
                </a:solidFill>
              </a:rPr>
              <a:t>  </a:t>
            </a:r>
            <a:r>
              <a:rPr lang="es-MX">
                <a:solidFill>
                  <a:prstClr val="black"/>
                </a:solidFill>
              </a:rPr>
              <a:t>Reportes </a:t>
            </a:r>
            <a:r>
              <a:rPr lang="es-MX" smtClean="0">
                <a:solidFill>
                  <a:prstClr val="black"/>
                </a:solidFill>
              </a:rPr>
              <a:t>Sistema </a:t>
            </a:r>
            <a:r>
              <a:rPr lang="es-MX" dirty="0">
                <a:solidFill>
                  <a:prstClr val="black"/>
                </a:solidFill>
              </a:rPr>
              <a:t>Nacional de </a:t>
            </a:r>
            <a:r>
              <a:rPr lang="es-MX" dirty="0" smtClean="0">
                <a:solidFill>
                  <a:prstClr val="black"/>
                </a:solidFill>
              </a:rPr>
              <a:t>Garantías</a:t>
            </a:r>
            <a:endParaRPr lang="es-MX" dirty="0">
              <a:solidFill>
                <a:prstClr val="black"/>
              </a:solidFill>
            </a:endParaRPr>
          </a:p>
          <a:p>
            <a:endParaRPr lang="es-MX" dirty="0">
              <a:solidFill>
                <a:prstClr val="black"/>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247</Words>
  <Application>Microsoft Office PowerPoint</Application>
  <PresentationFormat>On-screen Show (4:3)</PresentationFormat>
  <Paragraphs>23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Tema de Office</vt:lpstr>
      <vt:lpstr>Slide 1</vt:lpstr>
      <vt:lpstr>Slide 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Lidia</dc:creator>
  <cp:lastModifiedBy>Lidia</cp:lastModifiedBy>
  <cp:revision>6</cp:revision>
  <dcterms:created xsi:type="dcterms:W3CDTF">2015-09-21T17:03:54Z</dcterms:created>
  <dcterms:modified xsi:type="dcterms:W3CDTF">2016-10-18T03:52:15Z</dcterms:modified>
</cp:coreProperties>
</file>